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92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4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4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2D9A19-DAB0-4409-8040-88B54FF0633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0CBA3F-FFD7-4073-9B1B-D2ECCB786E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E6103E-C445-404C-A211-B700A54BEBE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4B8AB9-6691-4FC5-8D98-CD44528FA4E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E81217-0478-497B-8E4C-A0060DCB5A6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6CEAAB-D063-4F7C-B3E1-A5C8F6371DF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830AF4-8688-4696-9DDC-E08FA32B43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ACA848-83D0-403D-B650-2A531B0F225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22361D-5074-4C70-90C0-52EEA889DC7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5FD2FE-3CDE-4ED7-B113-7DD86D63CEF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114D52-9728-456A-89D3-C6EACD3F56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C07F29D-5333-4097-AA70-15CBA4EDC5F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2.png"/><Relationship Id="rId4" Type="http://schemas.openxmlformats.org/officeDocument/2006/relationships/image" Target="../media/image21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3.wmf"/><Relationship Id="rId4" Type="http://schemas.openxmlformats.org/officeDocument/2006/relationships/oleObject" Target="../embeddings/oleObject14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26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30.wmf"/><Relationship Id="rId4" Type="http://schemas.openxmlformats.org/officeDocument/2006/relationships/oleObject" Target="../embeddings/oleObject17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audio" Target="../media/audio1.wav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6.wmf"/><Relationship Id="rId5" Type="http://schemas.openxmlformats.org/officeDocument/2006/relationships/image" Target="../media/image3.w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5.w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7.wav"/><Relationship Id="rId5" Type="http://schemas.openxmlformats.org/officeDocument/2006/relationships/image" Target="../media/image34.wmf"/><Relationship Id="rId4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wmf"/><Relationship Id="rId11" Type="http://schemas.openxmlformats.org/officeDocument/2006/relationships/image" Target="../media/image11.png"/><Relationship Id="rId5" Type="http://schemas.openxmlformats.org/officeDocument/2006/relationships/oleObject" Target="../embeddings/oleObject8.bin"/><Relationship Id="rId10" Type="http://schemas.openxmlformats.org/officeDocument/2006/relationships/image" Target="../media/image10.wmf"/><Relationship Id="rId4" Type="http://schemas.openxmlformats.org/officeDocument/2006/relationships/image" Target="../media/image7.wmf"/><Relationship Id="rId9" Type="http://schemas.openxmlformats.org/officeDocument/2006/relationships/oleObject" Target="../embeddings/oleObject10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11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5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28600" y="304800"/>
            <a:ext cx="7086600" cy="1555750"/>
          </a:xfrm>
          <a:noFill/>
          <a:ln/>
        </p:spPr>
        <p:txBody>
          <a:bodyPr/>
          <a:lstStyle/>
          <a:p>
            <a:r>
              <a:rPr lang="en-US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WINTER DRIVING</a:t>
            </a:r>
            <a:br>
              <a:rPr lang="en-US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“PREPARE FOR SEVERE WEATHER!”</a:t>
            </a:r>
          </a:p>
        </p:txBody>
      </p:sp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304800" y="2133600"/>
          <a:ext cx="3765550" cy="381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ClipArt" r:id="rId3" imgW="1793520" imgH="1803960" progId="MS_ClipArt_Gallery.2">
                  <p:embed/>
                </p:oleObj>
              </mc:Choice>
              <mc:Fallback>
                <p:oleObj name="ClipArt" r:id="rId3" imgW="1793520" imgH="1803960" progId="MS_ClipArt_Gallery.2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133600"/>
                        <a:ext cx="3765550" cy="3810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7" name="Object 5"/>
          <p:cNvGraphicFramePr>
            <a:graphicFrameLocks noChangeAspect="1"/>
          </p:cNvGraphicFramePr>
          <p:nvPr/>
        </p:nvGraphicFramePr>
        <p:xfrm>
          <a:off x="4038600" y="2133600"/>
          <a:ext cx="3763963" cy="3833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ClipArt" r:id="rId5" imgW="1817280" imgH="1852920" progId="MS_ClipArt_Gallery.2">
                  <p:embed/>
                </p:oleObj>
              </mc:Choice>
              <mc:Fallback>
                <p:oleObj name="ClipArt" r:id="rId5" imgW="1817280" imgH="1852920" progId="MS_ClipArt_Gallery.2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2133600"/>
                        <a:ext cx="3763963" cy="3833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400"/>
                            </p:stCondLst>
                            <p:childTnLst>
                              <p:par>
                                <p:cTn id="8" presetID="23" presetClass="entr" presetSubtype="52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900"/>
                            </p:stCondLst>
                            <p:childTnLst>
                              <p:par>
                                <p:cTn id="15" presetID="23" presetClass="entr" presetSubtype="52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1295400" y="990600"/>
            <a:ext cx="63246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 defTabSz="762000" eaLnBrk="0" hangingPunct="0">
              <a:spcBef>
                <a:spcPct val="50000"/>
              </a:spcBef>
            </a:pPr>
            <a:r>
              <a:rPr lang="en-US" sz="4400" b="1">
                <a:solidFill>
                  <a:srgbClr val="FF510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FRESH SNOW CAN CONCEAL ICY ROADS</a:t>
            </a:r>
          </a:p>
        </p:txBody>
      </p:sp>
      <p:pic>
        <p:nvPicPr>
          <p:cNvPr id="14341" name="Picture 5" descr="MCj0398515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4267200"/>
            <a:ext cx="2667000" cy="1778000"/>
          </a:xfrm>
          <a:prstGeom prst="rect">
            <a:avLst/>
          </a:prstGeom>
          <a:noFill/>
        </p:spPr>
      </p:pic>
      <p:pic>
        <p:nvPicPr>
          <p:cNvPr id="14342" name="Picture 6" descr="MCj0398525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3438525"/>
            <a:ext cx="914400" cy="509588"/>
          </a:xfrm>
          <a:prstGeom prst="rect">
            <a:avLst/>
          </a:prstGeom>
          <a:noFill/>
        </p:spPr>
      </p:pic>
      <p:pic>
        <p:nvPicPr>
          <p:cNvPr id="14343" name="Picture 7" descr="MCj0398523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0" y="3733800"/>
            <a:ext cx="1374775" cy="679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0" y="1295400"/>
            <a:ext cx="4648200" cy="478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defTabSz="762000" eaLnBrk="0" hangingPunct="0"/>
            <a:r>
              <a:rPr lang="en-US" sz="2800" b="1">
                <a:solidFill>
                  <a:srgbClr val="FF510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</a:t>
            </a:r>
            <a:endParaRPr lang="en-US" sz="3200" b="1">
              <a:solidFill>
                <a:schemeClr val="bg1"/>
              </a:solidFill>
            </a:endParaRPr>
          </a:p>
          <a:p>
            <a:pPr defTabSz="762000" eaLnBrk="0" hangingPunct="0"/>
            <a: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Result from unexpected forces:</a:t>
            </a:r>
            <a:endParaRPr lang="en-US" sz="2800" b="1"/>
          </a:p>
          <a:p>
            <a:pPr defTabSz="762000" eaLnBrk="0" hangingPunct="0"/>
            <a: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	1. Black Ice</a:t>
            </a:r>
          </a:p>
          <a:p>
            <a:pPr defTabSz="762000" eaLnBrk="0" hangingPunct="0"/>
            <a: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	2. Driving to fast for 	conditions</a:t>
            </a:r>
          </a:p>
          <a:p>
            <a:pPr defTabSz="762000" eaLnBrk="0" hangingPunct="0"/>
            <a: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	3. Sudden steering 	corrections or 	braking</a:t>
            </a:r>
          </a:p>
          <a:p>
            <a:pPr defTabSz="762000" eaLnBrk="0" hangingPunct="0"/>
            <a: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	4. Sudden 	accelerations</a:t>
            </a:r>
            <a:r>
              <a:rPr lang="en-US" sz="2800" b="1"/>
              <a:t> </a:t>
            </a:r>
          </a:p>
        </p:txBody>
      </p:sp>
      <p:pic>
        <p:nvPicPr>
          <p:cNvPr id="15365" name="Picture 5" descr="MCj041136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048000"/>
            <a:ext cx="4286250" cy="3441700"/>
          </a:xfrm>
          <a:prstGeom prst="rect">
            <a:avLst/>
          </a:prstGeom>
          <a:noFill/>
        </p:spPr>
      </p:pic>
      <p:pic>
        <p:nvPicPr>
          <p:cNvPr id="15366" name="Picture 6" descr="MCPE07665_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0"/>
            <a:ext cx="1458913" cy="1790700"/>
          </a:xfrm>
          <a:prstGeom prst="rect">
            <a:avLst/>
          </a:prstGeom>
          <a:noFill/>
        </p:spPr>
      </p:pic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3124200" y="228600"/>
            <a:ext cx="33432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3600" b="1">
                <a:solidFill>
                  <a:srgbClr val="FF510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_ _ _ _</a:t>
            </a:r>
            <a:r>
              <a:rPr lang="en-US" sz="3600" b="1">
                <a:solidFill>
                  <a:srgbClr val="FF510B"/>
                </a:solidFill>
                <a:latin typeface="Tahoma" pitchFamily="34" charset="0"/>
              </a:rPr>
              <a:t> </a:t>
            </a:r>
            <a:r>
              <a:rPr lang="en-US" sz="3600" b="1" i="1" u="sng">
                <a:solidFill>
                  <a:srgbClr val="FF510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SKIDS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593725" y="1065213"/>
            <a:ext cx="7331075" cy="515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defTabSz="762000" eaLnBrk="0" hangingPunct="0"/>
            <a:r>
              <a:rPr lang="en-US" sz="3600"/>
              <a:t>If your vehicle begins to skid, take the following actions: </a:t>
            </a:r>
          </a:p>
          <a:p>
            <a:pPr defTabSz="762000" eaLnBrk="0" hangingPunct="0"/>
            <a:endParaRPr lang="en-US" sz="3600"/>
          </a:p>
          <a:p>
            <a:pPr defTabSz="762000" eaLnBrk="0" hangingPunct="0"/>
            <a: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1. </a:t>
            </a:r>
            <a:r>
              <a:rPr lang="en-US" sz="2800" b="1" u="sng">
                <a:effectLst>
                  <a:outerShdw blurRad="38100" dist="38100" dir="2700000" algn="tl">
                    <a:srgbClr val="C0C0C0"/>
                  </a:outerShdw>
                </a:effectLst>
              </a:rPr>
              <a:t>Front end skids</a:t>
            </a:r>
            <a:r>
              <a:rPr lang="en-US" sz="2800"/>
              <a:t> - Release the brake and let the front wheels roll freely to regain traction and steering control.</a:t>
            </a:r>
          </a:p>
          <a:p>
            <a:pPr defTabSz="762000" eaLnBrk="0" hangingPunct="0"/>
            <a:endParaRPr lang="en-US" sz="2800"/>
          </a:p>
          <a:p>
            <a:pPr defTabSz="762000" eaLnBrk="0" hangingPunct="0"/>
            <a: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2. </a:t>
            </a:r>
            <a:r>
              <a:rPr lang="en-US" sz="2800" b="1" u="sng">
                <a:effectLst>
                  <a:outerShdw blurRad="38100" dist="38100" dir="2700000" algn="tl">
                    <a:srgbClr val="C0C0C0"/>
                  </a:outerShdw>
                </a:effectLst>
              </a:rPr>
              <a:t>Rear end skids</a:t>
            </a:r>
            <a:r>
              <a:rPr lang="en-US" sz="2800"/>
              <a:t> - Take foot off of accelerator and turn wheels in the direction that the rear of the vehicle is skidding, and pump brakes lightly.</a:t>
            </a: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1427163" y="242888"/>
            <a:ext cx="6288087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en-US" sz="4800" b="1">
                <a:solidFill>
                  <a:srgbClr val="FF510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_ _ _ _ </a:t>
            </a:r>
            <a:r>
              <a:rPr lang="en-US" sz="4800" b="1" i="1" u="sng">
                <a:solidFill>
                  <a:srgbClr val="FF510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SKIDS</a:t>
            </a:r>
            <a:r>
              <a:rPr lang="en-US" sz="4800" b="1">
                <a:solidFill>
                  <a:srgbClr val="FF510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b="1">
                <a:solidFill>
                  <a:srgbClr val="FF510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sz="2400" b="1">
                <a:solidFill>
                  <a:srgbClr val="FF510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CONTINUED)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2" name="Object 4"/>
          <p:cNvGraphicFramePr>
            <a:graphicFrameLocks/>
          </p:cNvGraphicFramePr>
          <p:nvPr/>
        </p:nvGraphicFramePr>
        <p:xfrm>
          <a:off x="2286000" y="457200"/>
          <a:ext cx="5749925" cy="321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3" name="ClipArt" r:id="rId3" imgW="5759280" imgH="3222360" progId="MS_ClipArt_Gallery.2">
                  <p:embed/>
                </p:oleObj>
              </mc:Choice>
              <mc:Fallback>
                <p:oleObj name="ClipArt" r:id="rId3" imgW="5759280" imgH="3222360" progId="MS_ClipArt_Gallery.2">
                  <p:embed/>
                  <p:pic>
                    <p:nvPicPr>
                      <p:cNvPr id="0" name="Picture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457200"/>
                        <a:ext cx="5749925" cy="321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4267200" y="1143000"/>
            <a:ext cx="2149475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 lIns="92075" tIns="46038" rIns="92075" bIns="46038">
            <a:spAutoFit/>
          </a:bodyPr>
          <a:lstStyle/>
          <a:p>
            <a:pPr defTabSz="762000" eaLnBrk="0" hangingPunct="0"/>
            <a:r>
              <a:rPr lang="en-US" sz="6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FOG</a:t>
            </a:r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838200" y="4267200"/>
            <a:ext cx="7620000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 defTabSz="762000" eaLnBrk="0" hangingPunct="0">
              <a:spcBef>
                <a:spcPct val="50000"/>
              </a:spcBef>
            </a:pPr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WHEN DRIVING IN FOG,                                           USE LOW-BEAM HEADLIGHTS,</a:t>
            </a:r>
          </a:p>
          <a:p>
            <a:pPr algn="ctr" defTabSz="762000" eaLnBrk="0" hangingPunct="0">
              <a:spcBef>
                <a:spcPct val="50000"/>
              </a:spcBef>
            </a:pPr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or</a:t>
            </a:r>
          </a:p>
        </p:txBody>
      </p:sp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533400" y="5715000"/>
            <a:ext cx="800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defTabSz="762000" eaLnBrk="0" hangingPunct="0">
              <a:spcBef>
                <a:spcPct val="50000"/>
              </a:spcBef>
            </a:pPr>
            <a:r>
              <a:rPr lang="en-US" sz="2800" b="1">
                <a:solidFill>
                  <a:srgbClr val="FF510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STOP, GET OFF THE ROADWAY, AND WAIT!!</a:t>
            </a:r>
          </a:p>
        </p:txBody>
      </p:sp>
      <p:pic>
        <p:nvPicPr>
          <p:cNvPr id="17416" name="Picture 8" descr="SnowyMountainRoad1218C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5F8"/>
              </a:clrFrom>
              <a:clrTo>
                <a:srgbClr val="FFF5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0" y="2057400"/>
            <a:ext cx="2743200" cy="205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250"/>
                            </p:stCondLst>
                            <p:childTnLst>
                              <p:par>
                                <p:cTn id="16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 autoUpdateAnimBg="0"/>
      <p:bldP spid="17415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685800" y="685800"/>
            <a:ext cx="7543800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400" b="1">
                <a:solidFill>
                  <a:srgbClr val="FF510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!!! DANGER !!!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3400" b="1">
                <a:solidFill>
                  <a:srgbClr val="FF510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CARBON MONOXIDE POISONING</a:t>
            </a: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584200" y="2286000"/>
            <a:ext cx="81788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790015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Each year 1,500 people are killed in the U.S. by carbon</a:t>
            </a:r>
          </a:p>
          <a:p>
            <a:pPr algn="ctr" eaLnBrk="0" hangingPunct="0"/>
            <a:r>
              <a:rPr lang="en-US" sz="2400" b="1">
                <a:solidFill>
                  <a:srgbClr val="790015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monoxide, approximately 900 of whom die in their homes.  More than 10,000 are exposed to levels so dangerous that medical attention is required.</a:t>
            </a:r>
          </a:p>
        </p:txBody>
      </p:sp>
      <p:graphicFrame>
        <p:nvGraphicFramePr>
          <p:cNvPr id="18438" name="Object 6"/>
          <p:cNvGraphicFramePr>
            <a:graphicFrameLocks noChangeAspect="1"/>
          </p:cNvGraphicFramePr>
          <p:nvPr/>
        </p:nvGraphicFramePr>
        <p:xfrm>
          <a:off x="2819400" y="4800600"/>
          <a:ext cx="3124200" cy="163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9" name="ClipArt" r:id="rId4" imgW="2174400" imgH="1141920" progId="MS_ClipArt_Gallery.2">
                  <p:embed/>
                </p:oleObj>
              </mc:Choice>
              <mc:Fallback>
                <p:oleObj name="ClipArt" r:id="rId4" imgW="2174400" imgH="1141920" progId="MS_ClipArt_Gallery.2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4800600"/>
                        <a:ext cx="3124200" cy="1639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ug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685800" y="914400"/>
            <a:ext cx="7543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 b="1">
                <a:solidFill>
                  <a:srgbClr val="FF510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4400" b="1" u="sng">
                <a:solidFill>
                  <a:srgbClr val="FF510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CARBON MONOXIDE</a:t>
            </a:r>
            <a:endParaRPr lang="en-US" sz="4000" b="1">
              <a:solidFill>
                <a:srgbClr val="FF510B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en-US" sz="4000" b="1">
                <a:solidFill>
                  <a:srgbClr val="FF510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Attributes/Effects</a:t>
            </a:r>
            <a:r>
              <a:rPr lang="en-US" sz="2800" b="1">
                <a:solidFill>
                  <a:srgbClr val="FF510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685800" y="2819400"/>
            <a:ext cx="7848600" cy="244316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457200" indent="-457200" defTabSz="762000">
              <a:spcBef>
                <a:spcPct val="50000"/>
              </a:spcBef>
              <a:buFontTx/>
              <a:buAutoNum type="arabicPeriod"/>
            </a:pPr>
            <a: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Odorless &amp; Colorless</a:t>
            </a:r>
          </a:p>
          <a:p>
            <a:pPr marL="457200" indent="-457200" defTabSz="762000">
              <a:spcBef>
                <a:spcPct val="50000"/>
              </a:spcBef>
              <a:buFontTx/>
              <a:buAutoNum type="arabicPeriod"/>
            </a:pPr>
            <a: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Nausea, Headache, Dizziness</a:t>
            </a:r>
          </a:p>
          <a:p>
            <a:pPr marL="457200" indent="-457200" defTabSz="762000">
              <a:spcBef>
                <a:spcPct val="50000"/>
              </a:spcBef>
              <a:buFontTx/>
              <a:buAutoNum type="arabicPeriod"/>
            </a:pPr>
            <a: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Causes Drowsiness</a:t>
            </a:r>
          </a:p>
          <a:p>
            <a:pPr marL="457200" indent="-457200" defTabSz="762000">
              <a:spcBef>
                <a:spcPct val="50000"/>
              </a:spcBef>
              <a:buFontTx/>
              <a:buAutoNum type="arabicPeriod"/>
            </a:pPr>
            <a:r>
              <a:rPr lang="en-US" sz="28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CAN BE FATAL</a:t>
            </a:r>
            <a:endParaRPr lang="en-US" sz="2800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pic>
        <p:nvPicPr>
          <p:cNvPr id="19462" name="Picture 6" descr="MCj04244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8200"/>
            <a:ext cx="1612900" cy="1908175"/>
          </a:xfrm>
          <a:prstGeom prst="rect">
            <a:avLst/>
          </a:prstGeom>
          <a:noFill/>
        </p:spPr>
      </p:pic>
      <p:pic>
        <p:nvPicPr>
          <p:cNvPr id="19463" name="Picture 7" descr="MCj0138993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4152900"/>
            <a:ext cx="2478088" cy="2705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4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4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4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4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 build="p" autoUpdateAnimBg="0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609600" y="457200"/>
            <a:ext cx="80010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4400" b="1" i="1" u="sng">
                <a:effectLst>
                  <a:outerShdw blurRad="38100" dist="38100" dir="2700000" algn="tl">
                    <a:srgbClr val="C0C0C0"/>
                  </a:outerShdw>
                </a:effectLst>
              </a:rPr>
              <a:t>CARBON MONOXIDE</a:t>
            </a:r>
            <a:endParaRPr lang="en-US" sz="4000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en-US" sz="4000" b="1">
                <a:effectLst>
                  <a:outerShdw blurRad="38100" dist="38100" dir="2700000" algn="tl">
                    <a:srgbClr val="C0C0C0"/>
                  </a:outerShdw>
                </a:effectLst>
              </a:rPr>
              <a:t>Prevention</a:t>
            </a:r>
            <a:endParaRPr lang="en-US" sz="2800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0" hangingPunct="0">
              <a:spcBef>
                <a:spcPct val="50000"/>
              </a:spcBef>
            </a:pPr>
            <a:r>
              <a:rPr lang="en-US" sz="2800"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  <a: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1. Never run engine in an enclosed area</a:t>
            </a:r>
          </a:p>
          <a:p>
            <a:pPr eaLnBrk="0" hangingPunct="0">
              <a:spcBef>
                <a:spcPct val="50000"/>
              </a:spcBef>
            </a:pPr>
            <a: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	2. Check exhaust (muffler) for leaks</a:t>
            </a:r>
          </a:p>
          <a:p>
            <a:pPr eaLnBrk="0" hangingPunct="0">
              <a:spcBef>
                <a:spcPct val="50000"/>
              </a:spcBef>
            </a:pPr>
            <a:endParaRPr lang="en-US" sz="28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20485" name="Object 5"/>
          <p:cNvGraphicFramePr>
            <a:graphicFrameLocks noChangeAspect="1"/>
          </p:cNvGraphicFramePr>
          <p:nvPr/>
        </p:nvGraphicFramePr>
        <p:xfrm>
          <a:off x="0" y="4038600"/>
          <a:ext cx="4648200" cy="176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9" name="ClipArt" r:id="rId3" imgW="4574880" imgH="1741320" progId="MS_ClipArt_Gallery.2">
                  <p:embed/>
                </p:oleObj>
              </mc:Choice>
              <mc:Fallback>
                <p:oleObj name="ClipArt" r:id="rId3" imgW="4574880" imgH="1741320" progId="MS_ClipArt_Gallery.2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038600"/>
                        <a:ext cx="4648200" cy="1768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486" name="Group 6"/>
          <p:cNvGrpSpPr>
            <a:grpSpLocks/>
          </p:cNvGrpSpPr>
          <p:nvPr/>
        </p:nvGrpSpPr>
        <p:grpSpPr bwMode="auto">
          <a:xfrm>
            <a:off x="4572000" y="3886200"/>
            <a:ext cx="1676400" cy="1471613"/>
            <a:chOff x="3021" y="3312"/>
            <a:chExt cx="836" cy="543"/>
          </a:xfrm>
        </p:grpSpPr>
        <p:sp>
          <p:nvSpPr>
            <p:cNvPr id="20487" name="Oval 7"/>
            <p:cNvSpPr>
              <a:spLocks noChangeArrowheads="1"/>
            </p:cNvSpPr>
            <p:nvPr/>
          </p:nvSpPr>
          <p:spPr bwMode="auto">
            <a:xfrm>
              <a:off x="3594" y="3312"/>
              <a:ext cx="166" cy="202"/>
            </a:xfrm>
            <a:prstGeom prst="ellipse">
              <a:avLst/>
            </a:prstGeom>
            <a:solidFill>
              <a:srgbClr val="C0C0C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8" name="Oval 8"/>
            <p:cNvSpPr>
              <a:spLocks noChangeArrowheads="1"/>
            </p:cNvSpPr>
            <p:nvPr/>
          </p:nvSpPr>
          <p:spPr bwMode="auto">
            <a:xfrm>
              <a:off x="3665" y="3418"/>
              <a:ext cx="192" cy="233"/>
            </a:xfrm>
            <a:prstGeom prst="ellipse">
              <a:avLst/>
            </a:prstGeom>
            <a:solidFill>
              <a:srgbClr val="C0C0C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9" name="Oval 9"/>
            <p:cNvSpPr>
              <a:spLocks noChangeArrowheads="1"/>
            </p:cNvSpPr>
            <p:nvPr/>
          </p:nvSpPr>
          <p:spPr bwMode="auto">
            <a:xfrm>
              <a:off x="3609" y="3481"/>
              <a:ext cx="191" cy="233"/>
            </a:xfrm>
            <a:prstGeom prst="ellipse">
              <a:avLst/>
            </a:prstGeom>
            <a:solidFill>
              <a:srgbClr val="C0C0C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0" name="Oval 10"/>
            <p:cNvSpPr>
              <a:spLocks noChangeArrowheads="1"/>
            </p:cNvSpPr>
            <p:nvPr/>
          </p:nvSpPr>
          <p:spPr bwMode="auto">
            <a:xfrm>
              <a:off x="3441" y="3333"/>
              <a:ext cx="192" cy="233"/>
            </a:xfrm>
            <a:prstGeom prst="ellipse">
              <a:avLst/>
            </a:prstGeom>
            <a:solidFill>
              <a:srgbClr val="C0C0C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1" name="Oval 11"/>
            <p:cNvSpPr>
              <a:spLocks noChangeArrowheads="1"/>
            </p:cNvSpPr>
            <p:nvPr/>
          </p:nvSpPr>
          <p:spPr bwMode="auto">
            <a:xfrm>
              <a:off x="3276" y="3422"/>
              <a:ext cx="192" cy="233"/>
            </a:xfrm>
            <a:prstGeom prst="ellipse">
              <a:avLst/>
            </a:prstGeom>
            <a:solidFill>
              <a:srgbClr val="C0C0C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2" name="Oval 12"/>
            <p:cNvSpPr>
              <a:spLocks noChangeArrowheads="1"/>
            </p:cNvSpPr>
            <p:nvPr/>
          </p:nvSpPr>
          <p:spPr bwMode="auto">
            <a:xfrm>
              <a:off x="3165" y="3511"/>
              <a:ext cx="166" cy="199"/>
            </a:xfrm>
            <a:prstGeom prst="ellipse">
              <a:avLst/>
            </a:prstGeom>
            <a:solidFill>
              <a:srgbClr val="C0C0C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3" name="Oval 13"/>
            <p:cNvSpPr>
              <a:spLocks noChangeArrowheads="1"/>
            </p:cNvSpPr>
            <p:nvPr/>
          </p:nvSpPr>
          <p:spPr bwMode="auto">
            <a:xfrm>
              <a:off x="3420" y="3433"/>
              <a:ext cx="260" cy="334"/>
            </a:xfrm>
            <a:prstGeom prst="ellipse">
              <a:avLst/>
            </a:prstGeom>
            <a:solidFill>
              <a:srgbClr val="C0C0C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4" name="Oval 14"/>
            <p:cNvSpPr>
              <a:spLocks noChangeArrowheads="1"/>
            </p:cNvSpPr>
            <p:nvPr/>
          </p:nvSpPr>
          <p:spPr bwMode="auto">
            <a:xfrm>
              <a:off x="3281" y="3596"/>
              <a:ext cx="167" cy="200"/>
            </a:xfrm>
            <a:prstGeom prst="ellipse">
              <a:avLst/>
            </a:prstGeom>
            <a:solidFill>
              <a:srgbClr val="C0C0C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5" name="Oval 15"/>
            <p:cNvSpPr>
              <a:spLocks noChangeArrowheads="1"/>
            </p:cNvSpPr>
            <p:nvPr/>
          </p:nvSpPr>
          <p:spPr bwMode="auto">
            <a:xfrm>
              <a:off x="3069" y="3589"/>
              <a:ext cx="166" cy="199"/>
            </a:xfrm>
            <a:prstGeom prst="ellipse">
              <a:avLst/>
            </a:prstGeom>
            <a:solidFill>
              <a:srgbClr val="C0C0C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6" name="Oval 16"/>
            <p:cNvSpPr>
              <a:spLocks noChangeArrowheads="1"/>
            </p:cNvSpPr>
            <p:nvPr/>
          </p:nvSpPr>
          <p:spPr bwMode="auto">
            <a:xfrm>
              <a:off x="3144" y="3603"/>
              <a:ext cx="165" cy="200"/>
            </a:xfrm>
            <a:prstGeom prst="ellipse">
              <a:avLst/>
            </a:prstGeom>
            <a:solidFill>
              <a:srgbClr val="C0C0C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7" name="Arc 17"/>
            <p:cNvSpPr>
              <a:spLocks/>
            </p:cNvSpPr>
            <p:nvPr/>
          </p:nvSpPr>
          <p:spPr bwMode="auto">
            <a:xfrm>
              <a:off x="3021" y="3717"/>
              <a:ext cx="145" cy="138"/>
            </a:xfrm>
            <a:custGeom>
              <a:avLst/>
              <a:gdLst>
                <a:gd name="G0" fmla="+- 21595 0 0"/>
                <a:gd name="G1" fmla="+- 21600 0 0"/>
                <a:gd name="G2" fmla="+- 21600 0 0"/>
                <a:gd name="T0" fmla="*/ 0 w 43194"/>
                <a:gd name="T1" fmla="*/ 21132 h 21600"/>
                <a:gd name="T2" fmla="*/ 43194 w 43194"/>
                <a:gd name="T3" fmla="*/ 21442 h 21600"/>
                <a:gd name="T4" fmla="*/ 21595 w 43194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194" h="21600" fill="none" extrusionOk="0">
                  <a:moveTo>
                    <a:pt x="0" y="21132"/>
                  </a:moveTo>
                  <a:cubicBezTo>
                    <a:pt x="254" y="9387"/>
                    <a:pt x="9848" y="-1"/>
                    <a:pt x="21595" y="0"/>
                  </a:cubicBezTo>
                  <a:cubicBezTo>
                    <a:pt x="33462" y="0"/>
                    <a:pt x="43107" y="9574"/>
                    <a:pt x="43194" y="21441"/>
                  </a:cubicBezTo>
                </a:path>
                <a:path w="43194" h="21600" stroke="0" extrusionOk="0">
                  <a:moveTo>
                    <a:pt x="0" y="21132"/>
                  </a:moveTo>
                  <a:cubicBezTo>
                    <a:pt x="254" y="9387"/>
                    <a:pt x="9848" y="-1"/>
                    <a:pt x="21595" y="0"/>
                  </a:cubicBezTo>
                  <a:cubicBezTo>
                    <a:pt x="33462" y="0"/>
                    <a:pt x="43107" y="9574"/>
                    <a:pt x="43194" y="21441"/>
                  </a:cubicBezTo>
                  <a:lnTo>
                    <a:pt x="21595" y="21600"/>
                  </a:lnTo>
                  <a:close/>
                </a:path>
              </a:pathLst>
            </a:custGeom>
            <a:solidFill>
              <a:srgbClr val="C0C0C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20498" name="Object 18"/>
          <p:cNvGraphicFramePr>
            <a:graphicFrameLocks noChangeAspect="1"/>
          </p:cNvGraphicFramePr>
          <p:nvPr/>
        </p:nvGraphicFramePr>
        <p:xfrm>
          <a:off x="4953000" y="3810000"/>
          <a:ext cx="2759075" cy="2233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0" name="ClipArt" r:id="rId5" imgW="1555920" imgH="1259640" progId="MS_ClipArt_Gallery.2">
                  <p:embed/>
                </p:oleObj>
              </mc:Choice>
              <mc:Fallback>
                <p:oleObj name="ClipArt" r:id="rId5" imgW="1555920" imgH="1259640" progId="MS_ClipArt_Gallery.2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3810000"/>
                        <a:ext cx="2759075" cy="2233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1524000" y="609600"/>
            <a:ext cx="6096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3200" b="1">
                <a:solidFill>
                  <a:srgbClr val="FF510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BEFORE TRIPS: CHECK</a:t>
            </a: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533400" y="1676400"/>
            <a:ext cx="40005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pitchFamily="2" charset="2"/>
              <a:buChar char="v"/>
            </a:pPr>
            <a: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BATTERY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v"/>
            </a:pPr>
            <a: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ANTIFREEZE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v"/>
            </a:pPr>
            <a: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WIPERS &amp; FLUID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v"/>
            </a:pPr>
            <a: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IGNITION SYSTEM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v"/>
            </a:pPr>
            <a: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THERMOSTAT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v"/>
            </a:pPr>
            <a: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LIGHTS</a:t>
            </a:r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4800600" y="3352800"/>
            <a:ext cx="3813175" cy="324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pitchFamily="2" charset="2"/>
              <a:buChar char="v"/>
            </a:pPr>
            <a: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HAZARD LIGHTS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v"/>
            </a:pPr>
            <a: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EXHAUST SYSTEM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v"/>
            </a:pPr>
            <a: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HEATER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v"/>
            </a:pPr>
            <a: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BRAKES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v"/>
            </a:pPr>
            <a: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DEFROSTER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v"/>
            </a:pPr>
            <a: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OIL LEVEL</a:t>
            </a:r>
            <a:endParaRPr lang="en-US" sz="24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4724400"/>
            <a:ext cx="4038600" cy="1733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22536" name="Picture 8" descr="MCPE02227_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219200"/>
            <a:ext cx="1671638" cy="213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WordArt 4"/>
          <p:cNvSpPr>
            <a:spLocks noChangeArrowheads="1" noChangeShapeType="1" noTextEdit="1"/>
          </p:cNvSpPr>
          <p:nvPr/>
        </p:nvSpPr>
        <p:spPr bwMode="auto">
          <a:xfrm>
            <a:off x="1143000" y="609600"/>
            <a:ext cx="67056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259"/>
              </a:avLst>
            </a:prstTxWarp>
          </a:bodyPr>
          <a:lstStyle/>
          <a:p>
            <a:pPr algn="ctr"/>
            <a:r>
              <a:rPr lang="en-US" sz="32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 Black"/>
              </a:rPr>
              <a:t>Brake System</a:t>
            </a: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381000" y="1524000"/>
            <a:ext cx="8408988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200" b="1"/>
              <a:t>To make an emergency stop on a slippery road…</a:t>
            </a:r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457200" y="3124200"/>
            <a:ext cx="822960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sz="4400" b="1">
                <a:solidFill>
                  <a:srgbClr val="FF510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Regular Brakes                         </a:t>
            </a:r>
            <a:r>
              <a:rPr lang="en-US" sz="4000" b="1"/>
              <a:t>Pump the Brake Pedal.</a:t>
            </a:r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304800" y="4419600"/>
            <a:ext cx="9070975" cy="179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sz="4400" b="1">
                <a:solidFill>
                  <a:srgbClr val="FF510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Anti-lock Brakes (ABS)</a:t>
            </a:r>
          </a:p>
          <a:p>
            <a:pPr eaLnBrk="0" hangingPunct="0">
              <a:lnSpc>
                <a:spcPct val="90000"/>
              </a:lnSpc>
            </a:pPr>
            <a:r>
              <a:rPr lang="en-US" sz="4000" b="1"/>
              <a:t>Press down and hold.</a:t>
            </a:r>
          </a:p>
          <a:p>
            <a:pPr eaLnBrk="0" hangingPunct="0">
              <a:lnSpc>
                <a:spcPct val="90000"/>
              </a:lnSpc>
            </a:pPr>
            <a:r>
              <a:rPr lang="en-US" sz="4000" b="1"/>
              <a:t>The ABS will pump for you.</a:t>
            </a:r>
          </a:p>
        </p:txBody>
      </p:sp>
      <p:graphicFrame>
        <p:nvGraphicFramePr>
          <p:cNvPr id="23560" name="Object 8"/>
          <p:cNvGraphicFramePr>
            <a:graphicFrameLocks noChangeAspect="1"/>
          </p:cNvGraphicFramePr>
          <p:nvPr/>
        </p:nvGraphicFramePr>
        <p:xfrm>
          <a:off x="6046788" y="2438400"/>
          <a:ext cx="3097212" cy="298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1" name="ClipArt" r:id="rId4" imgW="7291800" imgH="7034040" progId="MS_ClipArt_Gallery.2">
                  <p:embed/>
                </p:oleObj>
              </mc:Choice>
              <mc:Fallback>
                <p:oleObj name="ClipArt" r:id="rId4" imgW="7291800" imgH="7034040" progId="MS_ClipArt_Gallery.2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6788" y="2438400"/>
                        <a:ext cx="3097212" cy="2987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007473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8" grpId="0" autoUpdateAnimBg="0"/>
      <p:bldP spid="23559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WordArt 4"/>
          <p:cNvSpPr>
            <a:spLocks noChangeArrowheads="1" noChangeShapeType="1" noTextEdit="1"/>
          </p:cNvSpPr>
          <p:nvPr/>
        </p:nvSpPr>
        <p:spPr bwMode="auto">
          <a:xfrm>
            <a:off x="914400" y="609600"/>
            <a:ext cx="73914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 Black"/>
              </a:rPr>
              <a:t>Drive System</a:t>
            </a: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533400" y="1752600"/>
            <a:ext cx="8153400" cy="469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sz="4400" b="1">
                <a:solidFill>
                  <a:srgbClr val="FF510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Rear Wheel Drive Pushes</a:t>
            </a:r>
          </a:p>
          <a:p>
            <a:pPr algn="ctr" eaLnBrk="0" hangingPunct="0"/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and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4400" b="1">
                <a:solidFill>
                  <a:srgbClr val="FF510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Front Wheel Drive Pulls</a:t>
            </a:r>
          </a:p>
          <a:p>
            <a:pPr algn="ctr" eaLnBrk="0" hangingPunct="0">
              <a:lnSpc>
                <a:spcPct val="90000"/>
              </a:lnSpc>
            </a:pPr>
            <a:endParaRPr lang="en-US" sz="800" b="1">
              <a:solidFill>
                <a:srgbClr val="FF510B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0" hangingPunct="0">
              <a:lnSpc>
                <a:spcPct val="90000"/>
              </a:lnSpc>
            </a:pPr>
            <a:r>
              <a:rPr lang="en-US" sz="4400" b="1"/>
              <a:t>The systems may feel a little different, but always steer in </a:t>
            </a:r>
            <a:r>
              <a:rPr lang="en-US" sz="4000" b="1"/>
              <a:t>the direction of the skid, and make gentle corrections to regain control.</a:t>
            </a:r>
            <a:endParaRPr lang="en-US" sz="44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IVEB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 animBg="1"/>
      <p:bldP spid="24581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228600"/>
            <a:ext cx="8839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32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PREPARE FOR WINTER WEATHER</a:t>
            </a: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0" y="2286000"/>
            <a:ext cx="86106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buFont typeface="Wingdings" pitchFamily="2" charset="2"/>
              <a:buChar char="v"/>
            </a:pPr>
            <a:r>
              <a:rPr lang="en-US" sz="3200" b="1" i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b="1" i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Wipers </a:t>
            </a:r>
            <a:r>
              <a:rPr lang="en-US" sz="28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Good working order</a:t>
            </a:r>
          </a:p>
          <a:p>
            <a:pPr algn="ctr">
              <a:spcBef>
                <a:spcPct val="20000"/>
              </a:spcBef>
              <a:buFont typeface="Wingdings" pitchFamily="2" charset="2"/>
              <a:buChar char="v"/>
            </a:pPr>
            <a:r>
              <a:rPr lang="en-US" sz="2800" b="1" i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Windshield Washer Fluid</a:t>
            </a:r>
            <a:r>
              <a:rPr lang="en-US" sz="28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- Fill Up</a:t>
            </a:r>
          </a:p>
          <a:p>
            <a:pPr algn="ctr">
              <a:spcBef>
                <a:spcPct val="20000"/>
              </a:spcBef>
              <a:buFont typeface="Wingdings" pitchFamily="2" charset="2"/>
              <a:buChar char="v"/>
            </a:pPr>
            <a:r>
              <a:rPr lang="en-US" sz="2800" b="1" i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Anti-freeze -  </a:t>
            </a:r>
            <a:r>
              <a:rPr lang="en-US" sz="28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50% water 50% Coolant</a:t>
            </a:r>
            <a:endParaRPr lang="en-US" sz="2800" b="1" i="1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spcBef>
                <a:spcPct val="20000"/>
              </a:spcBef>
              <a:buFont typeface="Wingdings" pitchFamily="2" charset="2"/>
              <a:buChar char="v"/>
            </a:pPr>
            <a:r>
              <a:rPr lang="en-US" sz="2800" b="1" i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Battery &amp; Belts - </a:t>
            </a:r>
            <a:r>
              <a:rPr lang="en-US" sz="28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Check condition</a:t>
            </a:r>
            <a:endParaRPr lang="en-US" sz="2800" b="1" i="1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spcBef>
                <a:spcPct val="20000"/>
              </a:spcBef>
              <a:buFont typeface="Wingdings" pitchFamily="2" charset="2"/>
              <a:buChar char="v"/>
            </a:pPr>
            <a:r>
              <a:rPr lang="en-US" sz="2800" b="1" i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Oil - </a:t>
            </a:r>
            <a:r>
              <a:rPr lang="en-US" sz="28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Replace your oil with Winter grade oil</a:t>
            </a:r>
          </a:p>
          <a:p>
            <a:pPr algn="ctr">
              <a:spcBef>
                <a:spcPct val="20000"/>
              </a:spcBef>
              <a:buFont typeface="Wingdings" pitchFamily="2" charset="2"/>
              <a:buChar char="v"/>
            </a:pPr>
            <a:r>
              <a:rPr lang="en-US" sz="2800" b="1" i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Tires - </a:t>
            </a:r>
            <a:r>
              <a:rPr lang="en-US" sz="28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Check treads, pressure and owners </a:t>
            </a:r>
          </a:p>
          <a:p>
            <a:pPr algn="ctr">
              <a:spcBef>
                <a:spcPct val="20000"/>
              </a:spcBef>
              <a:buFont typeface="Wingdings" pitchFamily="2" charset="2"/>
              <a:buNone/>
            </a:pPr>
            <a:r>
              <a:rPr lang="en-US" sz="28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manual recommendations</a:t>
            </a:r>
          </a:p>
          <a:p>
            <a:pPr algn="ctr">
              <a:spcBef>
                <a:spcPct val="20000"/>
              </a:spcBef>
              <a:buFont typeface="Wingdings" pitchFamily="2" charset="2"/>
              <a:buChar char="v"/>
            </a:pPr>
            <a:r>
              <a:rPr lang="en-US" sz="2800" b="1" i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Ice Scraper - </a:t>
            </a:r>
            <a:r>
              <a:rPr lang="en-US" sz="28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necessity</a:t>
            </a:r>
          </a:p>
        </p:txBody>
      </p:sp>
      <p:graphicFrame>
        <p:nvGraphicFramePr>
          <p:cNvPr id="6150" name="Object 6"/>
          <p:cNvGraphicFramePr>
            <a:graphicFrameLocks noChangeAspect="1"/>
          </p:cNvGraphicFramePr>
          <p:nvPr/>
        </p:nvGraphicFramePr>
        <p:xfrm>
          <a:off x="457200" y="1219200"/>
          <a:ext cx="2286000" cy="795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" name="ClipArt" r:id="rId4" imgW="9559440" imgH="3321720" progId="MS_ClipArt_Gallery.2">
                  <p:embed/>
                </p:oleObj>
              </mc:Choice>
              <mc:Fallback>
                <p:oleObj name="ClipArt" r:id="rId4" imgW="9559440" imgH="3321720" progId="MS_ClipArt_Gallery.2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19200"/>
                        <a:ext cx="2286000" cy="795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1" name="Object 7"/>
          <p:cNvGraphicFramePr>
            <a:graphicFrameLocks noChangeAspect="1"/>
          </p:cNvGraphicFramePr>
          <p:nvPr/>
        </p:nvGraphicFramePr>
        <p:xfrm>
          <a:off x="3200400" y="1066800"/>
          <a:ext cx="871538" cy="1335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5" name="ClipArt" r:id="rId6" imgW="2267640" imgH="3468960" progId="MS_ClipArt_Gallery.2">
                  <p:embed/>
                </p:oleObj>
              </mc:Choice>
              <mc:Fallback>
                <p:oleObj name="ClipArt" r:id="rId6" imgW="2267640" imgH="3468960" progId="MS_ClipArt_Gallery.2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1066800"/>
                        <a:ext cx="871538" cy="1335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2" name="Object 8"/>
          <p:cNvGraphicFramePr>
            <a:graphicFrameLocks noChangeAspect="1"/>
          </p:cNvGraphicFramePr>
          <p:nvPr/>
        </p:nvGraphicFramePr>
        <p:xfrm>
          <a:off x="4267200" y="990600"/>
          <a:ext cx="1189038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6" name="ClipArt" r:id="rId8" imgW="3004200" imgH="3468960" progId="MS_ClipArt_Gallery.2">
                  <p:embed/>
                </p:oleObj>
              </mc:Choice>
              <mc:Fallback>
                <p:oleObj name="ClipArt" r:id="rId8" imgW="3004200" imgH="3468960" progId="MS_ClipArt_Gallery.2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990600"/>
                        <a:ext cx="1189038" cy="1371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3" name="Object 9"/>
          <p:cNvGraphicFramePr>
            <a:graphicFrameLocks noChangeAspect="1"/>
          </p:cNvGraphicFramePr>
          <p:nvPr/>
        </p:nvGraphicFramePr>
        <p:xfrm>
          <a:off x="5943600" y="990600"/>
          <a:ext cx="1295400" cy="124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7" name="ClipArt" r:id="rId10" imgW="1833840" imgH="1760040" progId="MS_ClipArt_Gallery.2">
                  <p:embed/>
                </p:oleObj>
              </mc:Choice>
              <mc:Fallback>
                <p:oleObj name="ClipArt" r:id="rId10" imgW="1833840" imgH="1760040" progId="MS_ClipArt_Gallery.2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990600"/>
                        <a:ext cx="1295400" cy="1244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1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1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61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61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40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5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 build="p" autoUpdateAnimBg="0" advAuto="100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22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457200" y="381000"/>
            <a:ext cx="8001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4000" b="1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KEY DRIVING TIPS</a:t>
            </a:r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1143000" y="2057400"/>
            <a:ext cx="7772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buFont typeface="Wingdings" pitchFamily="2" charset="2"/>
              <a:buChar char="v"/>
            </a:pPr>
            <a:r>
              <a:rPr lang="en-US" sz="3200" b="1">
                <a:solidFill>
                  <a:srgbClr val="F8F8F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ALLOW MORE TIME TO TRAVEL</a:t>
            </a:r>
          </a:p>
          <a:p>
            <a:pPr algn="ctr">
              <a:lnSpc>
                <a:spcPct val="12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en-US" sz="3200" b="1">
                <a:solidFill>
                  <a:srgbClr val="F8F8F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MAINTAIN MORE SPACE</a:t>
            </a:r>
          </a:p>
          <a:p>
            <a:pPr algn="ctr">
              <a:lnSpc>
                <a:spcPct val="12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en-US" sz="3200" b="1">
                <a:solidFill>
                  <a:srgbClr val="F8F8F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DRIVE WITH YOUR LIGHTS ON</a:t>
            </a:r>
          </a:p>
          <a:p>
            <a:pPr algn="ctr">
              <a:lnSpc>
                <a:spcPct val="12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en-US" sz="3200" b="1">
                <a:solidFill>
                  <a:srgbClr val="F8F8F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WEAR SAFETY BELTS</a:t>
            </a:r>
          </a:p>
          <a:p>
            <a:pPr algn="ctr">
              <a:lnSpc>
                <a:spcPct val="12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en-US" sz="3200" b="1">
                <a:solidFill>
                  <a:srgbClr val="F8F8F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LOOK WELL AHEAD</a:t>
            </a:r>
          </a:p>
          <a:p>
            <a:pPr algn="ctr">
              <a:lnSpc>
                <a:spcPct val="12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en-US" sz="3200" b="1">
                <a:solidFill>
                  <a:srgbClr val="F8F8F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ANTICIPATE PROBLEMS</a:t>
            </a:r>
          </a:p>
          <a:p>
            <a:pPr algn="ctr">
              <a:spcBef>
                <a:spcPct val="20000"/>
              </a:spcBef>
              <a:buFont typeface="Wingdings" pitchFamily="2" charset="2"/>
              <a:buChar char="v"/>
            </a:pPr>
            <a:endParaRPr lang="en-US" sz="3200" b="1">
              <a:solidFill>
                <a:srgbClr val="F8F8F8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25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256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56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1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256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500"/>
                            </p:stCondLst>
                            <p:childTnLst>
                              <p:par>
                                <p:cTn id="28" presetID="1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256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256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 autoUpdateAnimBg="0"/>
      <p:bldP spid="25606" grpId="0" build="p" autoUpdateAnimBg="0" advAuto="100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8" name="Picture 4">
            <a:hlinkClick r:id="" action="ppaction://media"/>
          </p:cNvPr>
          <p:cNvPicPr>
            <a:picLocks noRot="1" noChangeAspect="1" noChangeArrowheads="1"/>
          </p:cNvPicPr>
          <p:nvPr>
            <a:wavAudioFile r:embed="rId1" name="MSj00749840000[1].wav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10600" y="6248400"/>
            <a:ext cx="304800" cy="304800"/>
          </a:xfrm>
          <a:prstGeom prst="rect">
            <a:avLst/>
          </a:prstGeom>
          <a:noFill/>
        </p:spPr>
      </p:pic>
      <p:pic>
        <p:nvPicPr>
          <p:cNvPr id="26629" name="Picture 5" descr="MPj0399372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304800" y="1524000"/>
            <a:ext cx="50292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buFont typeface="Wingdings" pitchFamily="2" charset="2"/>
              <a:buChar char="v"/>
            </a:pPr>
            <a: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CLEAR A PATH</a:t>
            </a:r>
          </a:p>
          <a:p>
            <a:pPr algn="ctr">
              <a:spcBef>
                <a:spcPct val="20000"/>
              </a:spcBef>
              <a:buFont typeface="Wingdings" pitchFamily="2" charset="2"/>
              <a:buChar char="v"/>
            </a:pPr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 STRAIGHTEN FRONT     WHEELS</a:t>
            </a:r>
          </a:p>
          <a:p>
            <a:pPr algn="ctr">
              <a:spcBef>
                <a:spcPct val="20000"/>
              </a:spcBef>
              <a:buFont typeface="Wingdings" pitchFamily="2" charset="2"/>
              <a:buChar char="v"/>
            </a:pPr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 USE ABRASIVE MATERIALS    UNDER WHEELS</a:t>
            </a:r>
          </a:p>
          <a:p>
            <a:pPr algn="ctr">
              <a:spcBef>
                <a:spcPct val="20000"/>
              </a:spcBef>
              <a:buFont typeface="Wingdings" pitchFamily="2" charset="2"/>
              <a:buChar char="v"/>
            </a:pPr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 GENTLE PRESSURE ON    ACCELERATOR</a:t>
            </a:r>
          </a:p>
          <a:p>
            <a:pPr algn="ctr">
              <a:spcBef>
                <a:spcPct val="20000"/>
              </a:spcBef>
              <a:buFont typeface="Wingdings" pitchFamily="2" charset="2"/>
              <a:buChar char="v"/>
            </a:pPr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 DON’T SPIN WHEELS</a:t>
            </a:r>
          </a:p>
          <a:p>
            <a:pPr algn="ctr">
              <a:spcBef>
                <a:spcPct val="20000"/>
              </a:spcBef>
              <a:buFont typeface="Wingdings" pitchFamily="2" charset="2"/>
              <a:buChar char="v"/>
            </a:pPr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 “ROCKING THE VEHICLE” –     CHECK OWNER’S MANUAL</a:t>
            </a:r>
          </a:p>
          <a:p>
            <a:pPr algn="ctr">
              <a:spcBef>
                <a:spcPct val="20000"/>
              </a:spcBef>
              <a:buFont typeface="Wingdings" pitchFamily="2" charset="2"/>
              <a:buChar char="v"/>
            </a:pPr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 LAST RESORT …</a:t>
            </a:r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381000" y="533400"/>
            <a:ext cx="8001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3200" b="1">
                <a:solidFill>
                  <a:srgbClr val="FF510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STUCK IN SNOW</a:t>
            </a:r>
          </a:p>
        </p:txBody>
      </p:sp>
      <p:pic>
        <p:nvPicPr>
          <p:cNvPr id="26632" name="Picture 8" descr="MCPE03016_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3600" y="4267200"/>
            <a:ext cx="2819400" cy="2378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61" fill="hold"/>
                                        <p:tgtEl>
                                          <p:spTgt spid="266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761"/>
                            </p:stCondLst>
                            <p:childTnLst>
                              <p:par>
                                <p:cTn id="8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6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261"/>
                            </p:stCondLst>
                            <p:childTnLst>
                              <p:par>
                                <p:cTn id="13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6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6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761"/>
                            </p:stCondLst>
                            <p:childTnLst>
                              <p:par>
                                <p:cTn id="18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6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261"/>
                            </p:stCondLst>
                            <p:childTnLst>
                              <p:par>
                                <p:cTn id="23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6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1761"/>
                            </p:stCondLst>
                            <p:childTnLst>
                              <p:par>
                                <p:cTn id="28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6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261"/>
                            </p:stCondLst>
                            <p:childTnLst>
                              <p:par>
                                <p:cTn id="33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6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6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4761"/>
                            </p:stCondLst>
                            <p:childTnLst>
                              <p:par>
                                <p:cTn id="38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6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6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628"/>
                </p:tgtEl>
              </p:cMediaNode>
            </p:audio>
          </p:childTnLst>
        </p:cTn>
      </p:par>
    </p:tnLst>
    <p:bldLst>
      <p:bldP spid="26630" grpId="0" build="p" autoUpdateAnimBg="0" advAuto="100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1676400"/>
            <a:ext cx="5105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</a:t>
            </a:r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REMEMBER THE THREE P’s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	- PREPARE FOR THE TRIP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	- PROTECT YOURSELF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	- PREVENT CRASHES ON THE ROAD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SLOW DOWN!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GIVE DISTANCE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CLEAN OFF WINDOWS -</a:t>
            </a:r>
            <a:r>
              <a: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</a:t>
            </a:r>
            <a:r>
              <a:rPr lang="en-US" sz="2400" b="1">
                <a:solidFill>
                  <a:srgbClr val="FF510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SEE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</a:t>
            </a:r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CLEAN OFF </a:t>
            </a:r>
            <a:r>
              <a:rPr lang="en-US" sz="2400" b="1" i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ALL</a:t>
            </a:r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LIGHTS AND TURN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   LIGHTS ON -</a:t>
            </a:r>
            <a:r>
              <a: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</a:t>
            </a:r>
            <a:r>
              <a:rPr lang="en-US" sz="2400" b="1">
                <a:solidFill>
                  <a:srgbClr val="FF510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BE SEEN</a:t>
            </a: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381000" y="533400"/>
            <a:ext cx="8001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3200" b="1">
                <a:solidFill>
                  <a:srgbClr val="FF510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SUMMARY</a:t>
            </a:r>
            <a:endParaRPr lang="en-US" sz="3200">
              <a:solidFill>
                <a:srgbClr val="FF510B"/>
              </a:solidFill>
            </a:endParaRPr>
          </a:p>
        </p:txBody>
      </p:sp>
      <p:pic>
        <p:nvPicPr>
          <p:cNvPr id="27652" name="Picture 4" descr="PeepholeDrivingInWinter604C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6F8"/>
              </a:clrFrom>
              <a:clrTo>
                <a:srgbClr val="FDF6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19600" y="4057650"/>
            <a:ext cx="4191000" cy="259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28677" name="WordArt 5"/>
          <p:cNvSpPr>
            <a:spLocks noChangeArrowheads="1" noChangeShapeType="1" noTextEdit="1"/>
          </p:cNvSpPr>
          <p:nvPr/>
        </p:nvSpPr>
        <p:spPr bwMode="auto">
          <a:xfrm>
            <a:off x="304800" y="5410200"/>
            <a:ext cx="8382000" cy="12192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>
                <a:ln w="254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FF9900"/>
                </a:solidFill>
                <a:latin typeface="Arial Black"/>
              </a:rPr>
              <a:t>DRIVE TO ARRIVE ALIVE 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app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1066800" y="152400"/>
            <a:ext cx="71945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3600" b="1">
                <a:solidFill>
                  <a:srgbClr val="FF510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BEFORE TRIPS: PACK WINTER </a:t>
            </a:r>
          </a:p>
          <a:p>
            <a:pPr algn="ctr" eaLnBrk="0" hangingPunct="0"/>
            <a:r>
              <a:rPr lang="en-US" sz="3600" b="1">
                <a:solidFill>
                  <a:srgbClr val="FF510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CAR KIT</a:t>
            </a: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-685800" y="1295400"/>
            <a:ext cx="7772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buFont typeface="Wingdings" pitchFamily="2" charset="2"/>
              <a:buChar char="v"/>
            </a:pPr>
            <a:r>
              <a:rPr lang="en-US" sz="32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SNOW BRUSH W/ SCRAPER</a:t>
            </a:r>
          </a:p>
          <a:p>
            <a:pPr algn="ctr">
              <a:spcBef>
                <a:spcPct val="20000"/>
              </a:spcBef>
              <a:buFont typeface="Wingdings" pitchFamily="2" charset="2"/>
              <a:buChar char="v"/>
            </a:pPr>
            <a:r>
              <a:rPr lang="en-US" sz="28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FLASHLIGHT W/ BATTERIES</a:t>
            </a:r>
          </a:p>
          <a:p>
            <a:pPr algn="ctr">
              <a:spcBef>
                <a:spcPct val="20000"/>
              </a:spcBef>
              <a:buFont typeface="Wingdings" pitchFamily="2" charset="2"/>
              <a:buChar char="v"/>
            </a:pPr>
            <a:r>
              <a:rPr lang="en-US" sz="28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BLANKET</a:t>
            </a:r>
          </a:p>
          <a:p>
            <a:pPr algn="ctr">
              <a:spcBef>
                <a:spcPct val="20000"/>
              </a:spcBef>
              <a:buFont typeface="Wingdings" pitchFamily="2" charset="2"/>
              <a:buChar char="v"/>
            </a:pPr>
            <a:r>
              <a:rPr lang="en-US" sz="28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MITTENS, SOCKS &amp; HAT</a:t>
            </a:r>
          </a:p>
          <a:p>
            <a:pPr algn="ctr">
              <a:spcBef>
                <a:spcPct val="20000"/>
              </a:spcBef>
              <a:buFont typeface="Wingdings" pitchFamily="2" charset="2"/>
              <a:buChar char="v"/>
            </a:pPr>
            <a:r>
              <a:rPr lang="en-US" sz="28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SMALL SHOVEL</a:t>
            </a:r>
          </a:p>
          <a:p>
            <a:pPr algn="ctr">
              <a:spcBef>
                <a:spcPct val="20000"/>
              </a:spcBef>
              <a:buFont typeface="Wingdings" pitchFamily="2" charset="2"/>
              <a:buChar char="v"/>
            </a:pPr>
            <a:r>
              <a:rPr lang="en-US" sz="28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SACK OF SAND OR KITTY LITTER</a:t>
            </a:r>
          </a:p>
          <a:p>
            <a:pPr algn="ctr">
              <a:spcBef>
                <a:spcPct val="20000"/>
              </a:spcBef>
              <a:buFont typeface="Wingdings" pitchFamily="2" charset="2"/>
              <a:buChar char="v"/>
            </a:pPr>
            <a:r>
              <a:rPr lang="en-US" sz="28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JUMPER CABLES</a:t>
            </a:r>
          </a:p>
          <a:p>
            <a:pPr algn="ctr">
              <a:spcBef>
                <a:spcPct val="20000"/>
              </a:spcBef>
              <a:buFont typeface="Wingdings" pitchFamily="2" charset="2"/>
              <a:buChar char="v"/>
            </a:pPr>
            <a:r>
              <a:rPr lang="en-US" sz="28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HAZARD SIGN, FLARES OR FLAG</a:t>
            </a:r>
          </a:p>
          <a:p>
            <a:pPr algn="ctr">
              <a:spcBef>
                <a:spcPct val="20000"/>
              </a:spcBef>
              <a:buFont typeface="Wingdings" pitchFamily="2" charset="2"/>
              <a:buChar char="v"/>
            </a:pPr>
            <a:r>
              <a:rPr lang="en-US" sz="28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WINDSHIELD WASHER FLUID</a:t>
            </a:r>
          </a:p>
        </p:txBody>
      </p:sp>
      <p:graphicFrame>
        <p:nvGraphicFramePr>
          <p:cNvPr id="7174" name="Object 6"/>
          <p:cNvGraphicFramePr>
            <a:graphicFrameLocks noChangeAspect="1"/>
          </p:cNvGraphicFramePr>
          <p:nvPr/>
        </p:nvGraphicFramePr>
        <p:xfrm>
          <a:off x="7315200" y="1219200"/>
          <a:ext cx="137160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8" name="ClipArt" r:id="rId3" imgW="1828800" imgH="1828800" progId="MS_ClipArt_Gallery.2">
                  <p:embed/>
                </p:oleObj>
              </mc:Choice>
              <mc:Fallback>
                <p:oleObj name="ClipArt" r:id="rId3" imgW="1828800" imgH="1828800" progId="MS_ClipArt_Gallery.2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1219200"/>
                        <a:ext cx="1371600" cy="1371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5" name="Object 7"/>
          <p:cNvGraphicFramePr>
            <a:graphicFrameLocks noChangeAspect="1"/>
          </p:cNvGraphicFramePr>
          <p:nvPr/>
        </p:nvGraphicFramePr>
        <p:xfrm>
          <a:off x="5715000" y="2657475"/>
          <a:ext cx="1295400" cy="115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9" name="ClipArt" r:id="rId5" imgW="886680" imgH="793440" progId="MS_ClipArt_Gallery.2">
                  <p:embed/>
                </p:oleObj>
              </mc:Choice>
              <mc:Fallback>
                <p:oleObj name="ClipArt" r:id="rId5" imgW="886680" imgH="793440" progId="MS_ClipArt_Gallery.2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2657475"/>
                        <a:ext cx="1295400" cy="1158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6" name="Object 8"/>
          <p:cNvGraphicFramePr>
            <a:graphicFrameLocks noChangeAspect="1"/>
          </p:cNvGraphicFramePr>
          <p:nvPr/>
        </p:nvGraphicFramePr>
        <p:xfrm>
          <a:off x="7158038" y="2667000"/>
          <a:ext cx="1039812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0" name="ClipArt" r:id="rId7" imgW="883080" imgH="904680" progId="MS_ClipArt_Gallery.2">
                  <p:embed/>
                </p:oleObj>
              </mc:Choice>
              <mc:Fallback>
                <p:oleObj name="ClipArt" r:id="rId7" imgW="883080" imgH="904680" progId="MS_ClipArt_Gallery.2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8038" y="2667000"/>
                        <a:ext cx="1039812" cy="106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7" name="Object 9"/>
          <p:cNvGraphicFramePr>
            <a:graphicFrameLocks noChangeAspect="1"/>
          </p:cNvGraphicFramePr>
          <p:nvPr/>
        </p:nvGraphicFramePr>
        <p:xfrm>
          <a:off x="7467600" y="3657600"/>
          <a:ext cx="1295400" cy="1222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1" name="ClipArt" r:id="rId9" imgW="3677040" imgH="3468960" progId="MS_ClipArt_Gallery.2">
                  <p:embed/>
                </p:oleObj>
              </mc:Choice>
              <mc:Fallback>
                <p:oleObj name="ClipArt" r:id="rId9" imgW="3677040" imgH="3468960" progId="MS_ClipArt_Gallery.2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3657600"/>
                        <a:ext cx="1295400" cy="1222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1800" y="5105400"/>
            <a:ext cx="1676400" cy="1160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1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1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1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1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1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1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1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1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1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1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1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1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1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1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1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1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build="p" autoUpdateAnimBg="0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849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0" y="304800"/>
            <a:ext cx="9144000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/>
            <a:r>
              <a:rPr lang="en-US" sz="4000" b="1" i="1" u="sng">
                <a:effectLst>
                  <a:outerShdw blurRad="38100" dist="38100" dir="2700000" algn="tl">
                    <a:srgbClr val="C0C0C0"/>
                  </a:outerShdw>
                </a:effectLst>
              </a:rPr>
              <a:t>WARM-UP AND CLEAN-OFF</a:t>
            </a:r>
            <a:endParaRPr lang="en-US" sz="4000"/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685800" y="1676400"/>
            <a:ext cx="8458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defTabSz="762000" eaLnBrk="0" hangingPunct="0">
              <a:spcBef>
                <a:spcPct val="50000"/>
              </a:spcBef>
            </a:pPr>
            <a:r>
              <a:rPr lang="en-US" sz="32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1. IDLE ENGINE - DO NOT RACE ENGINE!</a:t>
            </a: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685800" y="2514600"/>
            <a:ext cx="8077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defTabSz="762000" eaLnBrk="0" hangingPunct="0">
              <a:spcBef>
                <a:spcPct val="50000"/>
              </a:spcBef>
            </a:pPr>
            <a:r>
              <a:rPr lang="en-US" sz="3200">
                <a:solidFill>
                  <a:srgbClr val="FAFD00"/>
                </a:solidFill>
              </a:rPr>
              <a:t> </a:t>
            </a:r>
            <a:r>
              <a:rPr lang="en-US" sz="3200" b="1">
                <a:solidFill>
                  <a:srgbClr val="FAFD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2. CLEAN OFF VEHICLE COMPLETELY!</a:t>
            </a:r>
            <a:endParaRPr lang="en-US" sz="3200">
              <a:solidFill>
                <a:srgbClr val="FAFD00"/>
              </a:solidFill>
            </a:endParaRPr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1371600" y="3200400"/>
            <a:ext cx="62484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defTabSz="762000" eaLnBrk="0" hangingPunct="0">
              <a:spcBef>
                <a:spcPct val="50000"/>
              </a:spcBef>
            </a:pPr>
            <a:r>
              <a:rPr lang="en-US" sz="2000" b="1">
                <a:solidFill>
                  <a:srgbClr val="FAFD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CLEAN ALL LIGHTS</a:t>
            </a:r>
          </a:p>
          <a:p>
            <a:pPr defTabSz="762000" eaLnBrk="0" hangingPunct="0">
              <a:spcBef>
                <a:spcPct val="50000"/>
              </a:spcBef>
            </a:pPr>
            <a:r>
              <a:rPr lang="en-US" sz="2000" b="1">
                <a:solidFill>
                  <a:srgbClr val="FAFD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SCRAPE ALL WINDOWS AND MIRRORS </a:t>
            </a:r>
          </a:p>
          <a:p>
            <a:pPr defTabSz="762000" eaLnBrk="0" hangingPunct="0">
              <a:spcBef>
                <a:spcPct val="50000"/>
              </a:spcBef>
            </a:pPr>
            <a:r>
              <a:rPr lang="en-US" sz="2000" b="1">
                <a:solidFill>
                  <a:srgbClr val="FAFD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SWEEP  ALL THE SNOW OFF THE VEHICLE</a:t>
            </a:r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0" y="5105400"/>
            <a:ext cx="9144000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 defTabSz="762000" eaLnBrk="0" hangingPunct="0">
              <a:spcBef>
                <a:spcPct val="50000"/>
              </a:spcBef>
            </a:pPr>
            <a:r>
              <a:rPr lang="en-US" sz="2800" b="1">
                <a:solidFill>
                  <a:srgbClr val="F8F8F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Good all around visibility is important!!!!! </a:t>
            </a:r>
          </a:p>
          <a:p>
            <a:pPr algn="ctr" defTabSz="762000" eaLnBrk="0" hangingPunct="0">
              <a:spcBef>
                <a:spcPct val="50000"/>
              </a:spcBef>
            </a:pPr>
            <a:r>
              <a:rPr lang="en-US" sz="2800" b="1">
                <a:solidFill>
                  <a:srgbClr val="F8F8F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remember, </a:t>
            </a:r>
            <a:r>
              <a:rPr lang="en-US" sz="2800" b="1" u="sng">
                <a:solidFill>
                  <a:srgbClr val="F8F8F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BEING IN A HURRY WILL RESULT IN ACCIDENTS DOWN THE ROAD!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n00709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500"/>
                            </p:stCondLst>
                            <p:childTnLst>
                              <p:par>
                                <p:cTn id="16" presetID="1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 autoUpdateAnimBg="0"/>
      <p:bldP spid="8198" grpId="0" autoUpdateAnimBg="0"/>
      <p:bldP spid="8199" grpId="0" autoUpdateAnimBg="0"/>
      <p:bldP spid="8200" grpId="0" autoUpdateAnimBg="0"/>
      <p:bldP spid="8201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762000" y="457200"/>
            <a:ext cx="7759700" cy="1130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/>
            <a:r>
              <a:rPr lang="en-US" sz="3200" b="1" i="1" u="sng">
                <a:solidFill>
                  <a:srgbClr val="FF510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RISK MANAGEMENT DRIVING DECISIONS</a:t>
            </a:r>
            <a:endParaRPr lang="en-US" sz="3200" b="1">
              <a:solidFill>
                <a:srgbClr val="FF510B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0" y="1524000"/>
            <a:ext cx="373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algn="ctr">
              <a:spcBef>
                <a:spcPct val="20000"/>
              </a:spcBef>
              <a:buFont typeface="Wingdings" pitchFamily="2" charset="2"/>
              <a:buChar char="v"/>
            </a:pPr>
            <a: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Is my car equipped for the weather?</a:t>
            </a:r>
          </a:p>
          <a:p>
            <a:pPr algn="ctr">
              <a:spcBef>
                <a:spcPct val="20000"/>
              </a:spcBef>
              <a:buFont typeface="Wingdings" pitchFamily="2" charset="2"/>
              <a:buChar char="v"/>
            </a:pPr>
            <a: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Can I make this trip later?</a:t>
            </a:r>
          </a:p>
          <a:p>
            <a:pPr algn="ctr">
              <a:spcBef>
                <a:spcPct val="20000"/>
              </a:spcBef>
              <a:buFont typeface="Wingdings" pitchFamily="2" charset="2"/>
              <a:buChar char="v"/>
            </a:pPr>
            <a: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What would be the safest route?</a:t>
            </a:r>
          </a:p>
          <a:p>
            <a:pPr algn="ctr">
              <a:spcBef>
                <a:spcPct val="20000"/>
              </a:spcBef>
              <a:buFont typeface="Wingdings" pitchFamily="2" charset="2"/>
              <a:buChar char="v"/>
            </a:pPr>
            <a: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Am I prepared for emergencies?</a:t>
            </a:r>
          </a:p>
          <a:p>
            <a:pPr algn="ctr">
              <a:spcBef>
                <a:spcPct val="20000"/>
              </a:spcBef>
              <a:buFont typeface="Wingdings" pitchFamily="2" charset="2"/>
              <a:buChar char="v"/>
            </a:pPr>
            <a:endParaRPr lang="en-US" sz="2800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 algn="ctr">
              <a:spcBef>
                <a:spcPct val="20000"/>
              </a:spcBef>
              <a:buFont typeface="Wingdings" pitchFamily="2" charset="2"/>
              <a:buChar char="v"/>
            </a:pPr>
            <a:endParaRPr lang="en-US" sz="2800" b="1">
              <a:solidFill>
                <a:schemeClr val="bg1"/>
              </a:solidFill>
              <a:latin typeface="Tahoma" pitchFamily="34" charset="0"/>
            </a:endParaRPr>
          </a:p>
        </p:txBody>
      </p:sp>
      <p:pic>
        <p:nvPicPr>
          <p:cNvPr id="9222" name="Picture 6" descr="4x4OnSnowyRoad884C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7F9"/>
              </a:clrFrom>
              <a:clrTo>
                <a:srgbClr val="FFF7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6600" y="2895600"/>
            <a:ext cx="5486400" cy="3581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 build="p" autoUpdateAnimBg="0" advAuto="200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4724400" y="2743200"/>
            <a:ext cx="4419600" cy="22288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defTabSz="762000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POOR RISK MANAGEMENT</a:t>
            </a:r>
          </a:p>
          <a:p>
            <a:pPr algn="ctr" defTabSz="762000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OR </a:t>
            </a:r>
          </a:p>
          <a:p>
            <a:pPr algn="ctr" defTabSz="762000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BAD JUDGEMENT?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228600" y="2286000"/>
            <a:ext cx="5029200" cy="37496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defTabSz="762000">
              <a:spcBef>
                <a:spcPct val="50000"/>
              </a:spcBef>
            </a:pPr>
            <a:r>
              <a:rPr lang="en-US" sz="2000" b="1"/>
              <a:t>DECEMBER 23, 1998:  SERVICE MEMBER DEPARTED FORT HOOD DURING A WINTER WEATHER WARNING.  FALLING SNOW MIXED WITH SLEET.  ROADS PREDICTED TO HAVE SEVERE ICING.  WHILE PASSING AN EIGHTEEN WHEELER ON I-35, SERVICE MEMBER LOST CONTROL OF HIS VEHICLE AND STRUCK A BRIDGE GUARDRAIL, THEN VEERED INTO THE PATH OF THE EIGHTEEN WHEELER.  THE SOLDIER WAS KILLED.</a:t>
            </a:r>
          </a:p>
        </p:txBody>
      </p:sp>
      <p:graphicFrame>
        <p:nvGraphicFramePr>
          <p:cNvPr id="10246" name="Object 6"/>
          <p:cNvGraphicFramePr>
            <a:graphicFrameLocks noChangeAspect="1"/>
          </p:cNvGraphicFramePr>
          <p:nvPr/>
        </p:nvGraphicFramePr>
        <p:xfrm>
          <a:off x="2057400" y="0"/>
          <a:ext cx="3886200" cy="2401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7" name="ClipArt" r:id="rId4" imgW="4582440" imgH="2832480" progId="MS_ClipArt_Gallery.2">
                  <p:embed/>
                </p:oleObj>
              </mc:Choice>
              <mc:Fallback>
                <p:oleObj name="ClipArt" r:id="rId4" imgW="4582440" imgH="2832480" progId="MS_ClipArt_Gallery.2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0"/>
                        <a:ext cx="3886200" cy="2401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ir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autoUpdateAnimBg="0"/>
      <p:bldP spid="10245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685800" y="0"/>
            <a:ext cx="7759700" cy="908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/>
            <a:r>
              <a:rPr lang="en-US" sz="2800" b="1" i="1" u="sng">
                <a:solidFill>
                  <a:srgbClr val="BC37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DRIVING TECHNIQUES</a:t>
            </a:r>
            <a:endParaRPr lang="en-US" sz="2800">
              <a:solidFill>
                <a:srgbClr val="BC3700"/>
              </a:solidFill>
              <a:latin typeface="Tahoma" pitchFamily="34" charset="0"/>
            </a:endParaRP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457200" y="1066800"/>
            <a:ext cx="7772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algn="ctr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Drive at reduced speeds so you can stop    quicker.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v"/>
            </a:pPr>
            <a:endParaRPr lang="en-US" sz="2800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 Give turn signals sooner than usual. This    gives other drivers more time to react.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v"/>
            </a:pPr>
            <a:endParaRPr lang="en-US" sz="2800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 Pump your brakes to warn of your    intention to stop.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v"/>
            </a:pPr>
            <a:endParaRPr lang="en-US" sz="2800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 Maintain at least triple the normal    distance from the vehicle ahead. (6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    seconds)</a:t>
            </a:r>
            <a:endParaRPr lang="en-US" sz="28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11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12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112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build="p" autoUpdateAnimBg="0" advAuto="100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2" name="Object 4"/>
          <p:cNvGraphicFramePr>
            <a:graphicFrameLocks/>
          </p:cNvGraphicFramePr>
          <p:nvPr/>
        </p:nvGraphicFramePr>
        <p:xfrm>
          <a:off x="2667000" y="4876800"/>
          <a:ext cx="1503363" cy="161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3" name="ClipArt" r:id="rId3" imgW="3024000" imgH="3251160" progId="MS_ClipArt_Gallery.2">
                  <p:embed/>
                </p:oleObj>
              </mc:Choice>
              <mc:Fallback>
                <p:oleObj name="ClipArt" r:id="rId3" imgW="3024000" imgH="3251160" progId="MS_ClipArt_Gallery.2">
                  <p:embed/>
                  <p:pic>
                    <p:nvPicPr>
                      <p:cNvPr id="0" name="Picture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4876800"/>
                        <a:ext cx="1503363" cy="1617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2508250" y="460375"/>
            <a:ext cx="4041775" cy="914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defTabSz="762000" eaLnBrk="0" hangingPunct="0">
              <a:spcBef>
                <a:spcPct val="50000"/>
              </a:spcBef>
            </a:pPr>
            <a:r>
              <a:rPr lang="en-US" sz="5400" b="1" i="1" u="sng">
                <a:solidFill>
                  <a:schemeClr val="bg1"/>
                </a:solidFill>
              </a:rPr>
              <a:t>BLACK ICE</a:t>
            </a:r>
            <a:endParaRPr lang="en-US" sz="5400" b="1">
              <a:solidFill>
                <a:schemeClr val="bg1"/>
              </a:solidFill>
            </a:endParaRP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685800" y="1600200"/>
            <a:ext cx="7848600" cy="13112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defTabSz="762000">
              <a:spcBef>
                <a:spcPct val="50000"/>
              </a:spcBef>
            </a:pPr>
            <a:r>
              <a:rPr lang="en-US" sz="4000" b="1" i="1">
                <a:solidFill>
                  <a:srgbClr val="FF510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DANGEROUS BECAUSE YOU CAN’T SEE IT!</a:t>
            </a: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533400" y="3048000"/>
            <a:ext cx="8077200" cy="180181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defTabSz="762000">
              <a:spcBef>
                <a:spcPct val="50000"/>
              </a:spcBef>
            </a:pPr>
            <a:r>
              <a:rPr lang="en-US" sz="2800">
                <a:latin typeface="Arial Black" pitchFamily="34" charset="0"/>
              </a:rPr>
              <a:t>COMMON AREAS YOU FIND IT:</a:t>
            </a:r>
          </a:p>
          <a:p>
            <a:pPr defTabSz="762000">
              <a:spcBef>
                <a:spcPct val="50000"/>
              </a:spcBef>
            </a:pPr>
            <a:r>
              <a:rPr lang="en-US" sz="2800">
                <a:latin typeface="Arial Black" pitchFamily="34" charset="0"/>
              </a:rPr>
              <a:t>	1.  Bridges/Overpasses/Underpasses</a:t>
            </a:r>
          </a:p>
          <a:p>
            <a:pPr defTabSz="762000">
              <a:spcBef>
                <a:spcPct val="50000"/>
              </a:spcBef>
            </a:pPr>
            <a:r>
              <a:rPr lang="en-US" sz="2800">
                <a:latin typeface="Arial Black" pitchFamily="34" charset="0"/>
              </a:rPr>
              <a:t>	2.  Shaded areas.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4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2514600" y="457200"/>
            <a:ext cx="4191000" cy="914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 defTabSz="762000" eaLnBrk="0" hangingPunct="0">
              <a:spcBef>
                <a:spcPct val="50000"/>
              </a:spcBef>
            </a:pPr>
            <a:r>
              <a:rPr lang="en-US" sz="5400" b="1" i="1" u="sng">
                <a:effectLst>
                  <a:outerShdw blurRad="38100" dist="38100" dir="2700000" algn="tl">
                    <a:srgbClr val="C0C0C0"/>
                  </a:outerShdw>
                </a:effectLst>
              </a:rPr>
              <a:t>BLACK ICE</a:t>
            </a:r>
            <a:endParaRPr lang="en-US" sz="4800"/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2286000" y="1371600"/>
            <a:ext cx="4648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92075" tIns="46038" rIns="92075" bIns="46038">
            <a:spAutoFit/>
          </a:bodyPr>
          <a:lstStyle/>
          <a:p>
            <a:pPr algn="ctr" defTabSz="762000" eaLnBrk="0" hangingPunct="0">
              <a:spcBef>
                <a:spcPct val="50000"/>
              </a:spcBef>
            </a:pPr>
            <a:r>
              <a:rPr lang="en-US" sz="4400" b="1">
                <a:solidFill>
                  <a:srgbClr val="FF510B"/>
                </a:solidFill>
              </a:rPr>
              <a:t>REACTION</a:t>
            </a:r>
            <a:endParaRPr lang="en-US" sz="4400">
              <a:solidFill>
                <a:srgbClr val="FF510B"/>
              </a:solidFill>
            </a:endParaRP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685800" y="2362200"/>
            <a:ext cx="7924800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defTabSz="762000" eaLnBrk="0" hangingPunct="0">
              <a:spcBef>
                <a:spcPct val="50000"/>
              </a:spcBef>
              <a:buFont typeface="Wingdings" pitchFamily="2" charset="2"/>
              <a:buChar char="v"/>
            </a:pPr>
            <a:r>
              <a:rPr lang="en-US" sz="3200">
                <a:solidFill>
                  <a:schemeClr val="bg1"/>
                </a:solidFill>
              </a:rPr>
              <a:t> </a:t>
            </a:r>
            <a: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DO NOT PANIC!</a:t>
            </a:r>
          </a:p>
          <a:p>
            <a:pPr defTabSz="762000" eaLnBrk="0" hangingPunct="0">
              <a:spcBef>
                <a:spcPct val="50000"/>
              </a:spcBef>
              <a:buFont typeface="Wingdings" pitchFamily="2" charset="2"/>
              <a:buChar char="v"/>
            </a:pPr>
            <a: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 MAKE NO SUDDEN CHANGES IN  SPEED OR DIRECTION</a:t>
            </a:r>
          </a:p>
          <a:p>
            <a:pPr defTabSz="762000" eaLnBrk="0" hangingPunct="0">
              <a:spcBef>
                <a:spcPct val="50000"/>
              </a:spcBef>
              <a:buFont typeface="Wingdings" pitchFamily="2" charset="2"/>
              <a:buChar char="v"/>
            </a:pPr>
            <a: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 EASE OFF ACCELERATOR</a:t>
            </a:r>
          </a:p>
          <a:p>
            <a:pPr defTabSz="762000" eaLnBrk="0" hangingPunct="0">
              <a:spcBef>
                <a:spcPct val="50000"/>
              </a:spcBef>
              <a:buFont typeface="Wingdings" pitchFamily="2" charset="2"/>
              <a:buChar char="v"/>
            </a:pPr>
            <a: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 STEER IN DIRECTION THAT THE REAR OF THE VEHICLE IS SKIDDING</a:t>
            </a: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3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3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3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3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8" grpId="0" build="p" autoUpdateAnimBg="0" advAuto="100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823B7EF5F80A4894EEB378DCA8D970" ma:contentTypeVersion="3" ma:contentTypeDescription="Create a new document." ma:contentTypeScope="" ma:versionID="cd7750c712d36bdd73fcc95a1681424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a57c874d83dd4655ec0666828c06b8b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5572806-B676-4DBF-84BF-3FFF66A1275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04F034BD-2CCB-4B7D-8301-2909096C3366}">
  <ds:schemaRefs>
    <ds:schemaRef ds:uri="http://purl.org/dc/elements/1.1/"/>
    <ds:schemaRef ds:uri="http://schemas.microsoft.com/office/infopath/2007/PartnerControls"/>
    <ds:schemaRef ds:uri="http://purl.org/dc/terms/"/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D2C199D-0CE0-4842-965E-1A96375EB56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743</Words>
  <Application>Microsoft Office PowerPoint</Application>
  <PresentationFormat>On-screen Show (4:3)</PresentationFormat>
  <Paragraphs>141</Paragraphs>
  <Slides>23</Slides>
  <Notes>0</Notes>
  <HiddenSlides>0</HiddenSlides>
  <MMClips>1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Arial Black</vt:lpstr>
      <vt:lpstr>Tahoma</vt:lpstr>
      <vt:lpstr>Wingdings</vt:lpstr>
      <vt:lpstr>Default Design</vt:lpstr>
      <vt:lpstr>ClipArt</vt:lpstr>
      <vt:lpstr>WINTER DRIVING “PREPARE FOR SEVERE WEATHER!”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US Army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WINTER DRIVING “PREPARE FOR SEVERE WEATHER!”</dc:title>
  <dc:creator>lb</dc:creator>
  <cp:lastModifiedBy>david.m.sanders6</cp:lastModifiedBy>
  <cp:revision>5</cp:revision>
  <dcterms:created xsi:type="dcterms:W3CDTF">2007-01-19T19:04:48Z</dcterms:created>
  <dcterms:modified xsi:type="dcterms:W3CDTF">2016-01-19T18:20:04Z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0x0101000E823B7EF5F80A4894EEB378DCA8D970</vt:lpwstr>
  </property>
</Properties>
</file>